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302" r:id="rId4"/>
    <p:sldId id="286" r:id="rId5"/>
    <p:sldId id="261" r:id="rId6"/>
    <p:sldId id="287" r:id="rId7"/>
    <p:sldId id="262" r:id="rId8"/>
    <p:sldId id="288" r:id="rId9"/>
    <p:sldId id="297" r:id="rId10"/>
    <p:sldId id="263" r:id="rId11"/>
    <p:sldId id="268" r:id="rId12"/>
    <p:sldId id="270" r:id="rId13"/>
    <p:sldId id="271" r:id="rId14"/>
    <p:sldId id="290" r:id="rId15"/>
    <p:sldId id="272" r:id="rId16"/>
    <p:sldId id="273" r:id="rId17"/>
    <p:sldId id="295" r:id="rId18"/>
    <p:sldId id="274" r:id="rId19"/>
    <p:sldId id="275" r:id="rId20"/>
    <p:sldId id="276" r:id="rId21"/>
    <p:sldId id="294" r:id="rId22"/>
    <p:sldId id="298" r:id="rId23"/>
    <p:sldId id="299" r:id="rId24"/>
    <p:sldId id="277" r:id="rId25"/>
    <p:sldId id="278" r:id="rId26"/>
    <p:sldId id="291" r:id="rId27"/>
    <p:sldId id="292" r:id="rId28"/>
    <p:sldId id="293" r:id="rId29"/>
    <p:sldId id="296" r:id="rId30"/>
    <p:sldId id="301" r:id="rId31"/>
    <p:sldId id="280" r:id="rId32"/>
    <p:sldId id="300" r:id="rId33"/>
    <p:sldId id="281" r:id="rId34"/>
    <p:sldId id="282" r:id="rId35"/>
    <p:sldId id="283" r:id="rId36"/>
    <p:sldId id="284" r:id="rId37"/>
    <p:sldId id="285" r:id="rId38"/>
    <p:sldId id="289" r:id="rId39"/>
    <p:sldId id="30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3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3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squared.co.uk" TargetMode="External"/><Relationship Id="rId2" Type="http://schemas.openxmlformats.org/officeDocument/2006/relationships/hyperlink" Target="https://www.pivats.co.uk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co.uk/imgres?imgurl=http://images.clipartof.com/small/13489-Carefree-Yellow-Bird-Flying-Clipart-Illustration.jpg&amp;imgrefurl=http://www.clipartof.com/details/clipart/13489.html&amp;usg=__0Ex6ec6qmSdWY4HPymhQ2nBVHus=&amp;h=334&amp;w=450&amp;sz=59&amp;hl=en&amp;start=3&amp;itbs=1&amp;tbnid=iPMW3_x8y_WopM:&amp;tbnh=94&amp;tbnw=127&amp;prev=/images?q=bird+flying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Supporting Children with Down Syndrome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Judith James</a:t>
            </a:r>
          </a:p>
          <a:p>
            <a:r>
              <a:rPr lang="en-US" dirty="0"/>
              <a:t>Independent Special Education Advisor</a:t>
            </a:r>
          </a:p>
        </p:txBody>
      </p:sp>
    </p:spTree>
    <p:extLst>
      <p:ext uri="{BB962C8B-B14F-4D97-AF65-F5344CB8AC3E}">
        <p14:creationId xmlns:p14="http://schemas.microsoft.com/office/powerpoint/2010/main" val="47984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</a:t>
            </a:r>
            <a:r>
              <a:rPr lang="mr-IN" dirty="0"/>
              <a:t>–</a:t>
            </a:r>
            <a:r>
              <a:rPr lang="en-US" dirty="0"/>
              <a:t> phonics v sight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Reading Intervention </a:t>
            </a:r>
            <a:r>
              <a:rPr lang="en-US" dirty="0" err="1"/>
              <a:t>Programme</a:t>
            </a:r>
            <a:r>
              <a:rPr lang="en-US" dirty="0"/>
              <a:t> is research based</a:t>
            </a:r>
          </a:p>
          <a:p>
            <a:r>
              <a:rPr lang="en-US" dirty="0"/>
              <a:t>What does it recommend?</a:t>
            </a:r>
          </a:p>
          <a:p>
            <a:r>
              <a:rPr lang="en-US" dirty="0"/>
              <a:t>A highly structured daily approach with targeted words each week - 45 minutes of short tasks, lots of repetition, games add to the motivation</a:t>
            </a:r>
          </a:p>
          <a:p>
            <a:r>
              <a:rPr lang="en-US" dirty="0"/>
              <a:t>Sight vocabulary is </a:t>
            </a:r>
            <a:r>
              <a:rPr lang="en-US" dirty="0" err="1"/>
              <a:t>emphasised</a:t>
            </a:r>
            <a:r>
              <a:rPr lang="en-US" dirty="0"/>
              <a:t> as oppose to phonics</a:t>
            </a:r>
          </a:p>
          <a:p>
            <a:r>
              <a:rPr lang="en-US" dirty="0"/>
              <a:t>Best delivered in a withdrawal space that is not interrupted</a:t>
            </a:r>
          </a:p>
          <a:p>
            <a:r>
              <a:rPr lang="en-US" dirty="0"/>
              <a:t>Has a language development </a:t>
            </a:r>
            <a:r>
              <a:rPr lang="en-US" dirty="0" err="1"/>
              <a:t>programme</a:t>
            </a:r>
            <a:r>
              <a:rPr lang="en-US" dirty="0"/>
              <a:t> as well as reading focus</a:t>
            </a:r>
          </a:p>
        </p:txBody>
      </p:sp>
    </p:spTree>
    <p:extLst>
      <p:ext uri="{BB962C8B-B14F-4D97-AF65-F5344CB8AC3E}">
        <p14:creationId xmlns:p14="http://schemas.microsoft.com/office/powerpoint/2010/main" val="368990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G_0245 copy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441" r="-73441"/>
          <a:stretch>
            <a:fillRect/>
          </a:stretch>
        </p:blipFill>
        <p:spPr>
          <a:xfrm>
            <a:off x="549275" y="1600200"/>
            <a:ext cx="8042275" cy="4343400"/>
          </a:xfrm>
        </p:spPr>
      </p:pic>
    </p:spTree>
    <p:extLst>
      <p:ext uri="{BB962C8B-B14F-4D97-AF65-F5344CB8AC3E}">
        <p14:creationId xmlns:p14="http://schemas.microsoft.com/office/powerpoint/2010/main" val="122497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Symbols and ICT to support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if literacy skills are not developing or the child needs an alternative approach</a:t>
            </a:r>
          </a:p>
          <a:p>
            <a:r>
              <a:rPr lang="en-US" dirty="0"/>
              <a:t>It is not instead of text, it adds more support</a:t>
            </a:r>
          </a:p>
          <a:p>
            <a:r>
              <a:rPr lang="en-US" dirty="0"/>
              <a:t>It needs a bit of time for you to play with the software and see what it can do</a:t>
            </a:r>
          </a:p>
          <a:p>
            <a:r>
              <a:rPr lang="en-US" dirty="0"/>
              <a:t>It can enable the child to “read back” their own work</a:t>
            </a:r>
          </a:p>
          <a:p>
            <a:r>
              <a:rPr lang="en-US" dirty="0"/>
              <a:t>It prevents any need to copy write</a:t>
            </a:r>
          </a:p>
          <a:p>
            <a:r>
              <a:rPr lang="en-US" dirty="0"/>
              <a:t>There are lots of games to reinforce skills and vocabulary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60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News Gothic MT" charset="0"/>
            </a:endParaRPr>
          </a:p>
        </p:txBody>
      </p:sp>
      <p:pic>
        <p:nvPicPr>
          <p:cNvPr id="38914" name="Content Placeholder 3" descr="days of wee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763" r="-80763"/>
          <a:stretch>
            <a:fillRect/>
          </a:stretch>
        </p:blipFill>
        <p:spPr>
          <a:xfrm>
            <a:off x="-1476375" y="260350"/>
            <a:ext cx="11874500" cy="6413500"/>
          </a:xfrm>
        </p:spPr>
      </p:pic>
    </p:spTree>
    <p:extLst>
      <p:ext uri="{BB962C8B-B14F-4D97-AF65-F5344CB8AC3E}">
        <p14:creationId xmlns:p14="http://schemas.microsoft.com/office/powerpoint/2010/main" val="3645710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early stages of reading and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symbols to sequence and create simple sentences</a:t>
            </a:r>
          </a:p>
          <a:p>
            <a:r>
              <a:rPr lang="en-US" dirty="0"/>
              <a:t>Visual timelines to help child to understand the sequence of events</a:t>
            </a:r>
          </a:p>
          <a:p>
            <a:r>
              <a:rPr lang="en-US" dirty="0"/>
              <a:t>Visual task sequence as a prompt </a:t>
            </a:r>
            <a:r>
              <a:rPr lang="en-US" dirty="0" err="1"/>
              <a:t>eg</a:t>
            </a:r>
            <a:r>
              <a:rPr lang="en-US" dirty="0"/>
              <a:t>. shopping list or recipe</a:t>
            </a:r>
          </a:p>
          <a:p>
            <a:r>
              <a:rPr lang="en-US" dirty="0"/>
              <a:t>Use laminated symbols to retell a story / sequence the science experiment (photograph the finished product as a record)</a:t>
            </a:r>
          </a:p>
        </p:txBody>
      </p:sp>
    </p:spTree>
    <p:extLst>
      <p:ext uri="{BB962C8B-B14F-4D97-AF65-F5344CB8AC3E}">
        <p14:creationId xmlns:p14="http://schemas.microsoft.com/office/powerpoint/2010/main" val="3740998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Century Gothic" charset="0"/>
            </a:endParaRPr>
          </a:p>
        </p:txBody>
      </p:sp>
      <p:pic>
        <p:nvPicPr>
          <p:cNvPr id="21506" name="Content Placeholder 3" descr="symbol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8" b="15488"/>
          <a:stretch>
            <a:fillRect/>
          </a:stretch>
        </p:blipFill>
        <p:spPr>
          <a:xfrm>
            <a:off x="1042988" y="620713"/>
            <a:ext cx="6777037" cy="3313112"/>
          </a:xfrm>
        </p:spPr>
      </p:pic>
      <p:pic>
        <p:nvPicPr>
          <p:cNvPr id="2150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767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Century Gothic" charset="0"/>
            </a:endParaRPr>
          </a:p>
        </p:txBody>
      </p:sp>
      <p:pic>
        <p:nvPicPr>
          <p:cNvPr id="22530" name="Content Placeholder 3" descr="gettingu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99" b="81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35915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News Gothic MT" charset="0"/>
            </a:endParaRPr>
          </a:p>
        </p:txBody>
      </p:sp>
      <p:pic>
        <p:nvPicPr>
          <p:cNvPr id="39938" name="Content Placeholder 3" descr="IMG_012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441" r="-73441"/>
          <a:stretch>
            <a:fillRect/>
          </a:stretch>
        </p:blipFill>
        <p:spPr>
          <a:xfrm>
            <a:off x="-1692275" y="115888"/>
            <a:ext cx="12641263" cy="6827837"/>
          </a:xfrm>
        </p:spPr>
      </p:pic>
    </p:spTree>
    <p:extLst>
      <p:ext uri="{BB962C8B-B14F-4D97-AF65-F5344CB8AC3E}">
        <p14:creationId xmlns:p14="http://schemas.microsoft.com/office/powerpoint/2010/main" val="2214956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G_0230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02" b="1291"/>
          <a:stretch/>
        </p:blipFill>
        <p:spPr>
          <a:xfrm rot="10800000">
            <a:off x="549274" y="841472"/>
            <a:ext cx="8042275" cy="5102128"/>
          </a:xfrm>
        </p:spPr>
      </p:pic>
    </p:spTree>
    <p:extLst>
      <p:ext uri="{BB962C8B-B14F-4D97-AF65-F5344CB8AC3E}">
        <p14:creationId xmlns:p14="http://schemas.microsoft.com/office/powerpoint/2010/main" val="3929347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Withdrawal v in class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Issues: </a:t>
            </a:r>
          </a:p>
          <a:p>
            <a:r>
              <a:rPr lang="en-GB" dirty="0"/>
              <a:t>C</a:t>
            </a:r>
            <a:r>
              <a:rPr lang="en-US" dirty="0" err="1"/>
              <a:t>hild</a:t>
            </a:r>
            <a:r>
              <a:rPr lang="en-US" dirty="0"/>
              <a:t> cannot focus as distracted by others in class</a:t>
            </a:r>
          </a:p>
          <a:p>
            <a:r>
              <a:rPr lang="en-US" dirty="0"/>
              <a:t>Child can be aware that their work is different</a:t>
            </a:r>
          </a:p>
          <a:p>
            <a:r>
              <a:rPr lang="en-US" dirty="0"/>
              <a:t>The style of interventions I am describing can require lots of activities including moving around and playing games</a:t>
            </a:r>
          </a:p>
          <a:p>
            <a:r>
              <a:rPr lang="en-US" dirty="0"/>
              <a:t>A quiet environment supports attention levels</a:t>
            </a:r>
          </a:p>
          <a:p>
            <a:r>
              <a:rPr lang="en-US" dirty="0"/>
              <a:t>Get the balance right </a:t>
            </a:r>
            <a:r>
              <a:rPr lang="mr-IN" dirty="0"/>
              <a:t>–</a:t>
            </a:r>
            <a:r>
              <a:rPr lang="en-US" dirty="0"/>
              <a:t> use withdrawal for core learning, make sure inclusion opportunities promote social skills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5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My background</a:t>
            </a:r>
          </a:p>
        </p:txBody>
      </p:sp>
      <p:pic>
        <p:nvPicPr>
          <p:cNvPr id="4" name="Picture 4" descr="Photo1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30" b="24530"/>
          <a:stretch>
            <a:fillRect/>
          </a:stretch>
        </p:blipFill>
        <p:spPr>
          <a:xfrm>
            <a:off x="2253143" y="2642961"/>
            <a:ext cx="4451660" cy="272396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29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your own intervention </a:t>
            </a:r>
            <a:r>
              <a:rPr lang="en-US" dirty="0" err="1"/>
              <a:t>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factors </a:t>
            </a:r>
            <a:r>
              <a:rPr lang="mr-IN" dirty="0"/>
              <a:t>–</a:t>
            </a:r>
            <a:r>
              <a:rPr lang="en-US" dirty="0"/>
              <a:t> repetition, consistent use of language, lots of practice, creates success and motivation</a:t>
            </a:r>
          </a:p>
          <a:p>
            <a:r>
              <a:rPr lang="en-US" dirty="0"/>
              <a:t>Think about core learning </a:t>
            </a:r>
            <a:r>
              <a:rPr lang="mr-IN" dirty="0"/>
              <a:t>–</a:t>
            </a:r>
            <a:r>
              <a:rPr lang="en-US" dirty="0"/>
              <a:t> what do you want to achieve?</a:t>
            </a:r>
          </a:p>
          <a:p>
            <a:r>
              <a:rPr lang="en-US" dirty="0"/>
              <a:t>Consider the example</a:t>
            </a:r>
            <a:r>
              <a:rPr lang="mr-IN" dirty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01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 – numbers to 5. 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dirty="0"/>
              <a:t>1. Use bricks and a cuddly toy (in this case I called the toy Ben). Get a pile of bricks with at least five of each </a:t>
            </a:r>
            <a:r>
              <a:rPr lang="en-US" sz="2900" dirty="0" err="1"/>
              <a:t>colour</a:t>
            </a:r>
            <a:r>
              <a:rPr lang="en-US" sz="2900" dirty="0"/>
              <a:t> – four </a:t>
            </a:r>
            <a:r>
              <a:rPr lang="en-US" sz="2900" dirty="0" err="1"/>
              <a:t>colours</a:t>
            </a:r>
            <a:r>
              <a:rPr lang="en-US" sz="2900" dirty="0"/>
              <a:t>.</a:t>
            </a:r>
            <a:endParaRPr lang="en-GB" sz="2900" dirty="0"/>
          </a:p>
          <a:p>
            <a:pPr lvl="0"/>
            <a:r>
              <a:rPr lang="en-US" sz="2900" dirty="0"/>
              <a:t>Say “ give Ben </a:t>
            </a:r>
            <a:r>
              <a:rPr lang="en-US" sz="2900" b="1" u="sng" dirty="0"/>
              <a:t>2</a:t>
            </a:r>
            <a:r>
              <a:rPr lang="en-US" sz="2900" dirty="0"/>
              <a:t> bricks” – child to count out the right amount of bricks and give them to Ben.</a:t>
            </a:r>
            <a:endParaRPr lang="en-GB" sz="2900" dirty="0"/>
          </a:p>
          <a:p>
            <a:pPr lvl="0"/>
            <a:r>
              <a:rPr lang="en-US" sz="2900" dirty="0"/>
              <a:t>Repeat with different numbers and do each number from 1 to 5 at least twice. Do not do them in numerical order so she cannot rely on knowing what is expected or rote learning.</a:t>
            </a:r>
            <a:endParaRPr lang="en-GB" sz="2900" dirty="0"/>
          </a:p>
          <a:p>
            <a:r>
              <a:rPr lang="en-US" sz="2900" dirty="0"/>
              <a:t>2. Adult give Ben the bricks – say “how many bricks has Ben got?” child has to count the bricks. Again do in random order at least twice.</a:t>
            </a:r>
            <a:endParaRPr lang="en-GB" sz="2900" dirty="0"/>
          </a:p>
          <a:p>
            <a:r>
              <a:rPr lang="en-US" sz="2900" dirty="0"/>
              <a:t>3.Adult to place five piles of bricks on table. Put in </a:t>
            </a:r>
            <a:r>
              <a:rPr lang="en-US" sz="2900" dirty="0" err="1"/>
              <a:t>colour</a:t>
            </a:r>
            <a:r>
              <a:rPr lang="en-US" sz="2900" dirty="0"/>
              <a:t> groups. Say to child – “how many yellow bricks?”, “how many blue bricks?”. Do each one at least twice in random order. </a:t>
            </a:r>
            <a:endParaRPr lang="en-GB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6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53295"/>
            <a:ext cx="8042276" cy="5790306"/>
          </a:xfrm>
        </p:spPr>
        <p:txBody>
          <a:bodyPr>
            <a:normAutofit fontScale="32500" lnSpcReduction="20000"/>
          </a:bodyPr>
          <a:lstStyle/>
          <a:p>
            <a:r>
              <a:rPr lang="en-US" sz="6400" b="1" u="sng" dirty="0"/>
              <a:t>Task 2 – prepositions.</a:t>
            </a:r>
            <a:r>
              <a:rPr lang="en-US" sz="6400" dirty="0"/>
              <a:t> Child was assessed as knowing </a:t>
            </a:r>
            <a:r>
              <a:rPr lang="en-US" sz="6400" b="1" u="sng" dirty="0"/>
              <a:t>in </a:t>
            </a:r>
            <a:r>
              <a:rPr lang="en-US" sz="6400" dirty="0"/>
              <a:t>and had some accuracy with</a:t>
            </a:r>
            <a:r>
              <a:rPr lang="en-US" sz="6400" b="1" u="sng" dirty="0"/>
              <a:t> under </a:t>
            </a:r>
            <a:r>
              <a:rPr lang="en-US" sz="6400" dirty="0"/>
              <a:t>and </a:t>
            </a:r>
            <a:r>
              <a:rPr lang="en-US" sz="6400" b="1" u="sng" dirty="0"/>
              <a:t>on.</a:t>
            </a:r>
            <a:endParaRPr lang="en-GB" sz="6400" dirty="0"/>
          </a:p>
          <a:p>
            <a:r>
              <a:rPr lang="en-US" sz="6400" b="1" dirty="0"/>
              <a:t> </a:t>
            </a:r>
            <a:r>
              <a:rPr lang="en-US" sz="6400" b="1" u="sng" dirty="0"/>
              <a:t>Use bricks and a box with a lid. </a:t>
            </a:r>
            <a:endParaRPr lang="en-GB" sz="6400" dirty="0"/>
          </a:p>
          <a:p>
            <a:r>
              <a:rPr lang="en-US" sz="6400" dirty="0"/>
              <a:t>1. Adult place the bricks in positions around the box then ask the question “where is it?” and help child to model:</a:t>
            </a:r>
            <a:endParaRPr lang="en-GB" sz="6400" dirty="0"/>
          </a:p>
          <a:p>
            <a:r>
              <a:rPr lang="en-US" sz="6400" dirty="0"/>
              <a:t>“it’s </a:t>
            </a:r>
            <a:r>
              <a:rPr lang="en-US" sz="6400" b="1" dirty="0"/>
              <a:t>behind</a:t>
            </a:r>
            <a:r>
              <a:rPr lang="en-US" sz="6400" dirty="0"/>
              <a:t> the box”</a:t>
            </a:r>
            <a:endParaRPr lang="en-GB" sz="6400" dirty="0"/>
          </a:p>
          <a:p>
            <a:r>
              <a:rPr lang="en-US" sz="6400" dirty="0"/>
              <a:t>“it’s </a:t>
            </a:r>
            <a:r>
              <a:rPr lang="en-US" sz="6400" b="1" dirty="0"/>
              <a:t>in</a:t>
            </a:r>
            <a:r>
              <a:rPr lang="en-US" sz="6400" dirty="0"/>
              <a:t> the box”</a:t>
            </a:r>
            <a:endParaRPr lang="en-GB" sz="6400" dirty="0"/>
          </a:p>
          <a:p>
            <a:r>
              <a:rPr lang="en-US" sz="6400" dirty="0"/>
              <a:t>“it’s </a:t>
            </a:r>
            <a:r>
              <a:rPr lang="en-US" sz="6400" b="1" dirty="0"/>
              <a:t>on</a:t>
            </a:r>
            <a:r>
              <a:rPr lang="en-US" sz="6400" dirty="0"/>
              <a:t> the box”</a:t>
            </a:r>
            <a:endParaRPr lang="en-GB" sz="6400" dirty="0"/>
          </a:p>
          <a:p>
            <a:r>
              <a:rPr lang="en-US" sz="6400" dirty="0"/>
              <a:t>“it’s </a:t>
            </a:r>
            <a:r>
              <a:rPr lang="en-US" sz="6400" b="1" dirty="0"/>
              <a:t>under</a:t>
            </a:r>
            <a:r>
              <a:rPr lang="en-US" sz="6400" dirty="0"/>
              <a:t> the box”</a:t>
            </a:r>
            <a:endParaRPr lang="en-GB" sz="6400" dirty="0"/>
          </a:p>
          <a:p>
            <a:r>
              <a:rPr lang="en-US" sz="6400" dirty="0"/>
              <a:t>“it’s </a:t>
            </a:r>
            <a:r>
              <a:rPr lang="en-US" sz="6400" b="1" dirty="0"/>
              <a:t>next to</a:t>
            </a:r>
            <a:r>
              <a:rPr lang="en-US" sz="6400" dirty="0"/>
              <a:t> the box”</a:t>
            </a:r>
            <a:endParaRPr lang="en-GB" sz="6400" dirty="0"/>
          </a:p>
          <a:p>
            <a:r>
              <a:rPr lang="en-US" sz="6400" dirty="0"/>
              <a:t>“It’s</a:t>
            </a:r>
            <a:r>
              <a:rPr lang="en-US" sz="6400" b="1" dirty="0"/>
              <a:t> in front of </a:t>
            </a:r>
            <a:r>
              <a:rPr lang="en-US" sz="6400" dirty="0"/>
              <a:t>the box”</a:t>
            </a:r>
            <a:endParaRPr lang="en-GB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807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Adult can use verbal and physical prompts to cue her in at first.</a:t>
            </a:r>
            <a:endParaRPr lang="en-GB" dirty="0"/>
          </a:p>
          <a:p>
            <a:r>
              <a:rPr lang="en-US" dirty="0"/>
              <a:t>2. Child to put the bricks in a position and then help her to tell Ben where it is – “Ben, it’s in front of the box”. Do each position at least twice.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3. Put bricks around the box, one in each position. Ask child, “Can you get the one that is </a:t>
            </a:r>
            <a:r>
              <a:rPr lang="en-US" b="1" u="sng" dirty="0"/>
              <a:t>behind </a:t>
            </a:r>
            <a:r>
              <a:rPr lang="en-US" dirty="0"/>
              <a:t>the box?” She must get the brick and hand it to you saying “this one was </a:t>
            </a:r>
            <a:r>
              <a:rPr lang="en-US" b="1" dirty="0"/>
              <a:t>behind </a:t>
            </a:r>
            <a:r>
              <a:rPr lang="en-US" dirty="0"/>
              <a:t>the box”</a:t>
            </a:r>
            <a:endParaRPr lang="en-GB" dirty="0"/>
          </a:p>
          <a:p>
            <a:r>
              <a:rPr lang="en-US" dirty="0"/>
              <a:t>Do each position at least twice.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35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</a:t>
            </a:r>
            <a:r>
              <a:rPr lang="mr-IN" dirty="0"/>
              <a:t>–</a:t>
            </a:r>
            <a:r>
              <a:rPr lang="en-US" dirty="0"/>
              <a:t> are you sure she can really do that?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Challenges: </a:t>
            </a:r>
          </a:p>
          <a:p>
            <a:r>
              <a:rPr lang="en-US" dirty="0"/>
              <a:t>The TA supports all the time</a:t>
            </a:r>
          </a:p>
          <a:p>
            <a:r>
              <a:rPr lang="en-US" dirty="0"/>
              <a:t>How much prompting goes on? </a:t>
            </a:r>
          </a:p>
          <a:p>
            <a:r>
              <a:rPr lang="en-US" dirty="0"/>
              <a:t>How can you establish understanding if the child is not yet recording independently?</a:t>
            </a:r>
          </a:p>
          <a:p>
            <a:r>
              <a:rPr lang="en-US" dirty="0"/>
              <a:t>Verifying is vital</a:t>
            </a:r>
          </a:p>
          <a:p>
            <a:r>
              <a:rPr lang="en-US" dirty="0"/>
              <a:t>Over estimating leads to problems in future years</a:t>
            </a:r>
          </a:p>
          <a:p>
            <a:r>
              <a:rPr lang="en-US" dirty="0"/>
              <a:t>An example </a:t>
            </a:r>
            <a:r>
              <a:rPr lang="mr-IN" dirty="0"/>
              <a:t>–</a:t>
            </a:r>
            <a:r>
              <a:rPr lang="en-US" dirty="0"/>
              <a:t> Lucy</a:t>
            </a:r>
            <a:r>
              <a:rPr lang="mr-I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52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Therefore we need to: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Annotate carefully </a:t>
            </a:r>
            <a:r>
              <a:rPr lang="mr-IN" dirty="0"/>
              <a:t>–</a:t>
            </a:r>
            <a:r>
              <a:rPr lang="en-US" dirty="0"/>
              <a:t> look at the example</a:t>
            </a:r>
          </a:p>
        </p:txBody>
      </p:sp>
    </p:spTree>
    <p:extLst>
      <p:ext uri="{BB962C8B-B14F-4D97-AF65-F5344CB8AC3E}">
        <p14:creationId xmlns:p14="http://schemas.microsoft.com/office/powerpoint/2010/main" val="4084211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from annotation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“Please ensure that all of </a:t>
            </a:r>
            <a:r>
              <a:rPr lang="en-US" dirty="0" err="1"/>
              <a:t>Maisie’s</a:t>
            </a:r>
            <a:r>
              <a:rPr lang="en-US" dirty="0"/>
              <a:t> work is annotated to support assessment and monitor progress.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Literacy or writing tasks:</a:t>
            </a:r>
            <a:endParaRPr lang="en-GB" dirty="0"/>
          </a:p>
          <a:p>
            <a:pPr lvl="0"/>
            <a:r>
              <a:rPr lang="en-US" dirty="0"/>
              <a:t>Highlight any writing in pink if </a:t>
            </a:r>
            <a:r>
              <a:rPr lang="en-US" dirty="0" err="1"/>
              <a:t>Maisie</a:t>
            </a:r>
            <a:r>
              <a:rPr lang="en-US" dirty="0"/>
              <a:t> was given the spelling or used predictive text.</a:t>
            </a:r>
            <a:endParaRPr lang="en-GB" dirty="0"/>
          </a:p>
          <a:p>
            <a:pPr lvl="0"/>
            <a:r>
              <a:rPr lang="en-US" dirty="0"/>
              <a:t>Highlight is writing in yellow if it is </a:t>
            </a:r>
            <a:r>
              <a:rPr lang="en-US" dirty="0" err="1"/>
              <a:t>Maisie’s</a:t>
            </a:r>
            <a:r>
              <a:rPr lang="en-US" dirty="0"/>
              <a:t> own attempt at spelling.</a:t>
            </a:r>
            <a:endParaRPr lang="en-GB" dirty="0"/>
          </a:p>
          <a:p>
            <a:pPr lvl="0"/>
            <a:r>
              <a:rPr lang="en-US" dirty="0"/>
              <a:t>Highlight in pink if </a:t>
            </a:r>
            <a:r>
              <a:rPr lang="en-US" dirty="0" err="1"/>
              <a:t>Maisie</a:t>
            </a:r>
            <a:r>
              <a:rPr lang="en-US" dirty="0"/>
              <a:t> has been given input with punctuation. </a:t>
            </a:r>
            <a:endParaRPr lang="en-GB" dirty="0"/>
          </a:p>
          <a:p>
            <a:pPr lvl="0"/>
            <a:r>
              <a:rPr lang="en-US" dirty="0"/>
              <a:t>Highlight in yellow if </a:t>
            </a:r>
            <a:r>
              <a:rPr lang="en-US" dirty="0" err="1"/>
              <a:t>Maisie</a:t>
            </a:r>
            <a:r>
              <a:rPr lang="en-US" dirty="0"/>
              <a:t> has put in her own punctuation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2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 sample </a:t>
            </a:r>
            <a:r>
              <a:rPr lang="en-US" dirty="0" err="1"/>
              <a:t>cont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Put comments either at the side of the page, or on a post-it note if you prefer, that explain how much help </a:t>
            </a:r>
            <a:r>
              <a:rPr lang="en-US" dirty="0" err="1"/>
              <a:t>Maisie</a:t>
            </a:r>
            <a:r>
              <a:rPr lang="en-US" dirty="0"/>
              <a:t> has had.  </a:t>
            </a:r>
          </a:p>
          <a:p>
            <a:pPr marL="0" indent="0">
              <a:buNone/>
            </a:pPr>
            <a:r>
              <a:rPr lang="en-US" dirty="0"/>
              <a:t>For example: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required lots of prompts to sequence her ideas or thoughts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could think of sentences but needed help with spelling</a:t>
            </a:r>
          </a:p>
          <a:p>
            <a:pPr lvl="0"/>
            <a:r>
              <a:rPr lang="en-US" dirty="0" err="1"/>
              <a:t>Maisie</a:t>
            </a:r>
            <a:r>
              <a:rPr lang="en-US" dirty="0"/>
              <a:t> was able to use symbols to sequence the facts and she could explain what had happened in the correct order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could not recall the vocabulary so we used the word bank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required a few prompts but wrote this independently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used ideas from the whiteboard to generate her sentences but worked independently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232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Maths</a:t>
            </a:r>
            <a:r>
              <a:rPr lang="en-US" sz="3200" dirty="0"/>
              <a:t> annotation </a:t>
            </a:r>
            <a:r>
              <a:rPr lang="mr-IN" sz="3200" dirty="0"/>
              <a:t>–</a:t>
            </a:r>
            <a:r>
              <a:rPr lang="en-US" sz="3200" dirty="0"/>
              <a:t> examples of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Maisie</a:t>
            </a:r>
            <a:r>
              <a:rPr lang="en-US" dirty="0"/>
              <a:t> needed help from the adult to set out her sums / draw a diagram but did not need any help with calculations</a:t>
            </a:r>
          </a:p>
          <a:p>
            <a:pPr lvl="0"/>
            <a:r>
              <a:rPr lang="en-US" dirty="0" err="1"/>
              <a:t>Maisie</a:t>
            </a:r>
            <a:r>
              <a:rPr lang="en-US" dirty="0"/>
              <a:t> managed to add numbers 1 to 5 but made errors with 6 and 7 </a:t>
            </a:r>
            <a:r>
              <a:rPr lang="mr-IN" dirty="0"/>
              <a:t>–</a:t>
            </a:r>
            <a:r>
              <a:rPr lang="en-US" dirty="0"/>
              <a:t> she does not know these ones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required an adult scribe to complete the last few sums and speed her up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completed the task independently using ICT</a:t>
            </a:r>
            <a:endParaRPr lang="en-GB" dirty="0"/>
          </a:p>
          <a:p>
            <a:pPr lvl="0"/>
            <a:r>
              <a:rPr lang="en-US" dirty="0" err="1"/>
              <a:t>Maisie</a:t>
            </a:r>
            <a:r>
              <a:rPr lang="en-US" dirty="0"/>
              <a:t> needed help with the </a:t>
            </a:r>
            <a:r>
              <a:rPr lang="en-US" dirty="0" err="1"/>
              <a:t>maths</a:t>
            </a:r>
            <a:r>
              <a:rPr lang="en-US" dirty="0"/>
              <a:t> problems in order to decide how to tackle the problem in step-by-step approach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104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accurately </a:t>
            </a:r>
            <a:r>
              <a:rPr lang="mr-IN" dirty="0"/>
              <a:t>–</a:t>
            </a:r>
            <a:r>
              <a:rPr lang="en-US" dirty="0"/>
              <a:t> think about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Using other recording systems as adults </a:t>
            </a:r>
            <a:r>
              <a:rPr lang="mr-IN" dirty="0"/>
              <a:t>–</a:t>
            </a:r>
            <a:r>
              <a:rPr lang="en-US" dirty="0"/>
              <a:t> create feedback forms</a:t>
            </a:r>
          </a:p>
          <a:p>
            <a:r>
              <a:rPr lang="en-US" dirty="0"/>
              <a:t>Checking if learning is being </a:t>
            </a:r>
            <a:r>
              <a:rPr lang="en-US" dirty="0" err="1"/>
              <a:t>generalised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can the child use a spelling in a sentence once they have learned it on a flash card?</a:t>
            </a:r>
          </a:p>
          <a:p>
            <a:r>
              <a:rPr lang="en-US" dirty="0"/>
              <a:t>Can they do the sums if you muddle them up?</a:t>
            </a:r>
          </a:p>
          <a:p>
            <a:r>
              <a:rPr lang="en-US" dirty="0"/>
              <a:t>Showing learning in different ways </a:t>
            </a:r>
            <a:r>
              <a:rPr lang="mr-IN" dirty="0"/>
              <a:t>–</a:t>
            </a:r>
            <a:r>
              <a:rPr lang="en-US" dirty="0"/>
              <a:t> photos, videos, practical tasks, mind maps, witness statements</a:t>
            </a:r>
          </a:p>
          <a:p>
            <a:r>
              <a:rPr lang="en-US" dirty="0"/>
              <a:t>Revisiting to see if the child has retained learning</a:t>
            </a:r>
          </a:p>
          <a:p>
            <a:r>
              <a:rPr lang="en-US" dirty="0"/>
              <a:t>Being honest, even if it means being negative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89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of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 teacher at Percy Hedley school which </a:t>
            </a:r>
            <a:r>
              <a:rPr lang="en-US" dirty="0" err="1"/>
              <a:t>specialises</a:t>
            </a:r>
            <a:r>
              <a:rPr lang="en-US" dirty="0"/>
              <a:t>  in cerebral palsy and speech, language and communication difficulties</a:t>
            </a:r>
          </a:p>
          <a:p>
            <a:r>
              <a:rPr lang="en-US" dirty="0"/>
              <a:t>Head teacher for 12 years </a:t>
            </a:r>
            <a:r>
              <a:rPr lang="mr-IN" dirty="0"/>
              <a:t>–</a:t>
            </a:r>
            <a:r>
              <a:rPr lang="en-GB" dirty="0"/>
              <a:t> Northern Counties School -</a:t>
            </a:r>
            <a:r>
              <a:rPr lang="en-US" dirty="0"/>
              <a:t> outstanding residential school, head of care </a:t>
            </a:r>
            <a:r>
              <a:rPr lang="mr-IN" dirty="0"/>
              <a:t>–</a:t>
            </a:r>
            <a:r>
              <a:rPr lang="en-US" dirty="0"/>
              <a:t> population included deaf (BSL users), VI, CP, PMLD, SLD, ASD, challenging </a:t>
            </a:r>
            <a:r>
              <a:rPr lang="en-US" dirty="0" err="1"/>
              <a:t>behaviour</a:t>
            </a:r>
            <a:r>
              <a:rPr lang="en-US" dirty="0"/>
              <a:t>, various syndromes / diagnoses, combinations of all of these!</a:t>
            </a:r>
          </a:p>
          <a:p>
            <a:r>
              <a:rPr lang="en-US" dirty="0" err="1"/>
              <a:t>Ofsted</a:t>
            </a:r>
            <a:r>
              <a:rPr lang="en-US" dirty="0"/>
              <a:t> inspector</a:t>
            </a:r>
          </a:p>
        </p:txBody>
      </p:sp>
    </p:spTree>
    <p:extLst>
      <p:ext uri="{BB962C8B-B14F-4D97-AF65-F5344CB8AC3E}">
        <p14:creationId xmlns:p14="http://schemas.microsoft.com/office/powerpoint/2010/main" val="31662531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PIVATS (</a:t>
            </a:r>
            <a:r>
              <a:rPr lang="en-US" dirty="0">
                <a:hlinkClick r:id="rId2"/>
              </a:rPr>
              <a:t>https://www.pivats.co.uk</a:t>
            </a:r>
            <a:r>
              <a:rPr lang="en-US" dirty="0"/>
              <a:t>)</a:t>
            </a:r>
          </a:p>
          <a:p>
            <a:r>
              <a:rPr lang="en-US" dirty="0"/>
              <a:t>B SQUARED (</a:t>
            </a:r>
            <a:r>
              <a:rPr lang="en-US" dirty="0">
                <a:hlinkClick r:id="rId3"/>
              </a:rPr>
              <a:t>https://www.bsquared.co.uk</a:t>
            </a:r>
            <a:r>
              <a:rPr lang="en-US" dirty="0"/>
              <a:t>)</a:t>
            </a:r>
          </a:p>
          <a:p>
            <a:r>
              <a:rPr lang="en-US" dirty="0"/>
              <a:t>Using the most appropriate year group descriptors with lots of details and annotation</a:t>
            </a:r>
          </a:p>
          <a:p>
            <a:r>
              <a:rPr lang="en-US" dirty="0"/>
              <a:t>Create a portfolio with examples</a:t>
            </a:r>
          </a:p>
          <a:p>
            <a:r>
              <a:rPr lang="en-US" dirty="0"/>
              <a:t>Build up an evidence trail of checklists, samples, proof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11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Gothic" charset="0"/>
              </a:rPr>
              <a:t>Role of the teaching assistants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985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charset="0"/>
              <a:buNone/>
              <a:defRPr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 These </a:t>
            </a:r>
            <a:r>
              <a:rPr lang="en-GB" dirty="0">
                <a:latin typeface="Century Gothic" charset="0"/>
              </a:rPr>
              <a:t>c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an be key staff in school but they do not lead the planning for the child – this remains the responsibility of the teacher.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charset="0"/>
              <a:buNone/>
              <a:defRPr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 Key words for the TAs:</a:t>
            </a:r>
          </a:p>
          <a:p>
            <a:pPr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charset="0"/>
              <a:buNone/>
              <a:defRPr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Facilitate            Feedback     Resources</a:t>
            </a:r>
          </a:p>
          <a:p>
            <a:pPr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charset="0"/>
              <a:buNone/>
              <a:defRPr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Evaluate             Share             Evidence</a:t>
            </a:r>
          </a:p>
          <a:p>
            <a:pPr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charset="0"/>
              <a:buNone/>
              <a:defRPr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Support               Annotate      </a:t>
            </a:r>
          </a:p>
          <a:p>
            <a:pPr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charset="0"/>
              <a:buNone/>
              <a:defRPr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Reflect                 Suggest</a:t>
            </a:r>
          </a:p>
        </p:txBody>
      </p:sp>
    </p:spTree>
    <p:extLst>
      <p:ext uri="{BB962C8B-B14F-4D97-AF65-F5344CB8AC3E}">
        <p14:creationId xmlns:p14="http://schemas.microsoft.com/office/powerpoint/2010/main" val="3160721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TAs and /or teachers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“There is no time for feedback </a:t>
            </a:r>
            <a:r>
              <a:rPr lang="mr-IN" dirty="0"/>
              <a:t>–</a:t>
            </a:r>
            <a:r>
              <a:rPr lang="en-US" dirty="0"/>
              <a:t> the TA goes home at the same time as child”</a:t>
            </a:r>
          </a:p>
          <a:p>
            <a:r>
              <a:rPr lang="en-US" dirty="0"/>
              <a:t>“The TA withdraws the child so I don’t know how she does the reading </a:t>
            </a:r>
            <a:r>
              <a:rPr lang="en-US" dirty="0" err="1"/>
              <a:t>programme</a:t>
            </a:r>
            <a:r>
              <a:rPr lang="en-US" dirty="0"/>
              <a:t>”</a:t>
            </a:r>
          </a:p>
          <a:p>
            <a:r>
              <a:rPr lang="en-US" dirty="0"/>
              <a:t>“I am not sure about the child’s levels”</a:t>
            </a:r>
          </a:p>
          <a:p>
            <a:r>
              <a:rPr lang="en-US" dirty="0"/>
              <a:t>“The TA sees mum much more than me so I don’t have a relationship with her”</a:t>
            </a:r>
          </a:p>
          <a:p>
            <a:r>
              <a:rPr lang="en-US" dirty="0"/>
              <a:t>“The TA is so protective that the child is missing out on some activities”</a:t>
            </a:r>
          </a:p>
          <a:p>
            <a:r>
              <a:rPr lang="en-US" dirty="0"/>
              <a:t>“I don’t have time to make resources so time is lost in lessons dashing to the photocopier”</a:t>
            </a:r>
          </a:p>
        </p:txBody>
      </p:sp>
    </p:spTree>
    <p:extLst>
      <p:ext uri="{BB962C8B-B14F-4D97-AF65-F5344CB8AC3E}">
        <p14:creationId xmlns:p14="http://schemas.microsoft.com/office/powerpoint/2010/main" val="2015408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024687" cy="993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GB" sz="5400" dirty="0">
                <a:latin typeface="Book Antiqua" charset="0"/>
                <a:ea typeface="+mj-ea"/>
                <a:cs typeface="+mj-cs"/>
              </a:rPr>
            </a:br>
            <a:r>
              <a:rPr lang="en-GB" sz="5400" dirty="0">
                <a:latin typeface="Book Antiqua" charset="0"/>
                <a:ea typeface="+mj-ea"/>
                <a:cs typeface="+mj-cs"/>
              </a:rPr>
              <a:t>	</a:t>
            </a:r>
            <a:r>
              <a:rPr lang="en-GB" sz="5400" dirty="0">
                <a:latin typeface="Century Gothic" charset="0"/>
                <a:ea typeface="+mj-ea"/>
                <a:cs typeface="+mj-cs"/>
              </a:rPr>
              <a:t>Role of The T.A</a:t>
            </a:r>
            <a:r>
              <a:rPr lang="en-GB" sz="5400" dirty="0">
                <a:latin typeface="Book Antiqua" charset="0"/>
                <a:ea typeface="+mj-ea"/>
                <a:cs typeface="+mj-cs"/>
              </a:rPr>
              <a:t> </a:t>
            </a:r>
            <a:endParaRPr lang="en-GB" sz="2900" dirty="0">
              <a:latin typeface="Book Antiqua" charset="0"/>
              <a:ea typeface="+mj-ea"/>
              <a:cs typeface="+mj-cs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40465" y="1254125"/>
            <a:ext cx="8350191" cy="4578350"/>
          </a:xfrm>
        </p:spPr>
        <p:txBody>
          <a:bodyPr rtlCol="0">
            <a:noAutofit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GB" sz="2000" dirty="0">
              <a:latin typeface="Century Gothic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To facilitate learning </a:t>
            </a:r>
            <a:r>
              <a:rPr lang="mr-I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–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 this includes modifying resources in advance </a:t>
            </a:r>
            <a:r>
              <a:rPr lang="mr-I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–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 time is needed to discuss planning and how the child will access the activity</a:t>
            </a:r>
          </a:p>
          <a:p>
            <a:pPr>
              <a:lnSpc>
                <a:spcPct val="80000"/>
              </a:lnSpc>
              <a:defRPr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To provide written and verbal feedback and ensure the teacher is fully aware of progress and challenges</a:t>
            </a:r>
          </a:p>
          <a:p>
            <a:pPr>
              <a:lnSpc>
                <a:spcPct val="80000"/>
              </a:lnSpc>
              <a:defRPr/>
            </a:pPr>
            <a:r>
              <a:rPr lang="en-GB" sz="2000" dirty="0">
                <a:latin typeface="Century Gothic" charset="0"/>
              </a:rPr>
              <a:t>To 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llow others e.g. peers or other less familiar adults, to assist </a:t>
            </a:r>
            <a:r>
              <a:rPr lang="en-GB" sz="2000" dirty="0">
                <a:latin typeface="Century Gothic" charset="0"/>
              </a:rPr>
              <a:t>the child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 to reduce </a:t>
            </a:r>
            <a:r>
              <a:rPr lang="en-GB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learned helplessness </a:t>
            </a:r>
          </a:p>
          <a:p>
            <a:pPr>
              <a:lnSpc>
                <a:spcPct val="80000"/>
              </a:lnSpc>
              <a:defRPr/>
            </a:pPr>
            <a:r>
              <a:rPr lang="en-GB" sz="2000" dirty="0">
                <a:latin typeface="Century Gothic" charset="0"/>
              </a:rPr>
              <a:t>To b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e motivating but realistic and honest </a:t>
            </a:r>
            <a:r>
              <a:rPr lang="en-GB" sz="2000" dirty="0">
                <a:latin typeface="Century Gothic" charset="0"/>
              </a:rPr>
              <a:t>about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+mn-ea"/>
                <a:cs typeface="+mn-cs"/>
              </a:rPr>
              <a:t> abilities / limitations. </a:t>
            </a:r>
          </a:p>
          <a:p>
            <a:pPr>
              <a:lnSpc>
                <a:spcPct val="80000"/>
              </a:lnSpc>
              <a:defRPr/>
            </a:pPr>
            <a:r>
              <a:rPr lang="en-GB" sz="2000" dirty="0">
                <a:latin typeface="Century Gothic" charset="0"/>
              </a:rPr>
              <a:t>To promote independence but not if this means using “filler activities”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1878988"/>
      </p:ext>
    </p:extLst>
  </p:cSld>
  <p:clrMapOvr>
    <a:masterClrMapping/>
  </p:clrMapOvr>
  <p:transition>
    <p:blinds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Gothic" charset="0"/>
              </a:rPr>
              <a:t>Linking up with therapists / specialist teachers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charset="0"/>
              </a:rPr>
              <a:t>TAs should always go with the child to a specialist session, if they are not needed to directly support then they should make notes and feedback to the teacher</a:t>
            </a:r>
          </a:p>
          <a:p>
            <a:r>
              <a:rPr lang="en-US" dirty="0">
                <a:latin typeface="Century Gothic" charset="0"/>
              </a:rPr>
              <a:t>They should ask why the therapist is doing a task – “what are the benefits and how can I reinforce them back in class?”</a:t>
            </a:r>
          </a:p>
          <a:p>
            <a:r>
              <a:rPr lang="en-US" dirty="0">
                <a:latin typeface="Century Gothic" charset="0"/>
              </a:rPr>
              <a:t>The aim is to</a:t>
            </a:r>
            <a:r>
              <a:rPr lang="en-US" b="1" u="sng" dirty="0">
                <a:latin typeface="Century Gothic" charset="0"/>
              </a:rPr>
              <a:t> generalise </a:t>
            </a:r>
            <a:r>
              <a:rPr lang="en-US" dirty="0">
                <a:latin typeface="Century Gothic" charset="0"/>
              </a:rPr>
              <a:t>approaches and apply them consistently</a:t>
            </a:r>
          </a:p>
          <a:p>
            <a:endParaRPr lang="en-US" dirty="0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7161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entury Gothic" charset="0"/>
              </a:rPr>
              <a:t>     The adults supporting should not…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entury Gothic" charset="0"/>
              </a:rPr>
              <a:t>Become the protector</a:t>
            </a:r>
          </a:p>
          <a:p>
            <a:r>
              <a:rPr lang="en-GB" dirty="0">
                <a:latin typeface="Century Gothic" charset="0"/>
              </a:rPr>
              <a:t>Do the work or other things for him /improve quality/over-help</a:t>
            </a:r>
          </a:p>
          <a:p>
            <a:r>
              <a:rPr lang="en-GB" dirty="0">
                <a:latin typeface="Century Gothic" charset="0"/>
              </a:rPr>
              <a:t>Speak for him / finish sentences /assume he is right / over prompt</a:t>
            </a:r>
          </a:p>
          <a:p>
            <a:r>
              <a:rPr lang="en-GB" dirty="0">
                <a:latin typeface="Century Gothic" charset="0"/>
              </a:rPr>
              <a:t>Subconsciously encourage patronising behaviours/attitudes in other children</a:t>
            </a:r>
          </a:p>
          <a:p>
            <a:endParaRPr lang="en-GB" dirty="0">
              <a:latin typeface="Century Gothic" charset="0"/>
            </a:endParaRPr>
          </a:p>
          <a:p>
            <a:endParaRPr lang="en-GB" dirty="0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85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Times to promote independence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Putting on coat, hat, gloves</a:t>
            </a:r>
          </a:p>
          <a:p>
            <a:r>
              <a:rPr lang="en-US">
                <a:latin typeface="Century Gothic" charset="0"/>
              </a:rPr>
              <a:t>Moving around</a:t>
            </a:r>
          </a:p>
          <a:p>
            <a:r>
              <a:rPr lang="en-US">
                <a:latin typeface="Century Gothic" charset="0"/>
              </a:rPr>
              <a:t>Getting resources</a:t>
            </a:r>
          </a:p>
          <a:p>
            <a:r>
              <a:rPr lang="en-US">
                <a:latin typeface="Century Gothic" charset="0"/>
              </a:rPr>
              <a:t>Getting her snack</a:t>
            </a:r>
          </a:p>
          <a:p>
            <a:r>
              <a:rPr lang="en-US">
                <a:latin typeface="Century Gothic" charset="0"/>
              </a:rPr>
              <a:t>Tidying up, putting wrappers in bin</a:t>
            </a:r>
          </a:p>
          <a:p>
            <a:r>
              <a:rPr lang="en-US">
                <a:latin typeface="Century Gothic" charset="0"/>
              </a:rPr>
              <a:t>Putting things in school bag</a:t>
            </a:r>
          </a:p>
          <a:p>
            <a:r>
              <a:rPr lang="en-US">
                <a:latin typeface="Century Gothic" charset="0"/>
              </a:rPr>
              <a:t>Using iPad to take a photo / video</a:t>
            </a:r>
          </a:p>
        </p:txBody>
      </p:sp>
    </p:spTree>
    <p:extLst>
      <p:ext uri="{BB962C8B-B14F-4D97-AF65-F5344CB8AC3E}">
        <p14:creationId xmlns:p14="http://schemas.microsoft.com/office/powerpoint/2010/main" val="38873628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entury Gothic" charset="0"/>
              </a:rPr>
              <a:t>	Independence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GB">
                <a:latin typeface="Century Gothic" charset="0"/>
              </a:rPr>
              <a:t>No bird soars too high, if he soars with his own wings.</a:t>
            </a:r>
          </a:p>
          <a:p>
            <a:pPr>
              <a:buFont typeface="Wingdings" charset="0"/>
              <a:buNone/>
            </a:pPr>
            <a:r>
              <a:rPr lang="en-GB">
                <a:latin typeface="Century Gothic" charset="0"/>
              </a:rPr>
              <a:t>				</a:t>
            </a:r>
            <a:r>
              <a:rPr lang="en-GB">
                <a:solidFill>
                  <a:schemeClr val="hlink"/>
                </a:solidFill>
                <a:latin typeface="Century Gothic" charset="0"/>
              </a:rPr>
              <a:t>William Blake</a:t>
            </a:r>
          </a:p>
          <a:p>
            <a:pPr>
              <a:buFont typeface="Wingdings" charset="0"/>
              <a:buNone/>
            </a:pPr>
            <a:endParaRPr lang="en-GB">
              <a:solidFill>
                <a:schemeClr val="hlink"/>
              </a:solidFill>
              <a:latin typeface="Century Gothic" charset="0"/>
            </a:endParaRPr>
          </a:p>
        </p:txBody>
      </p:sp>
      <p:pic>
        <p:nvPicPr>
          <p:cNvPr id="32771" name="Picture 5" descr="13489-Carefree-Yellow-Bird-Flying-Clipart-Illustra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679825"/>
            <a:ext cx="3384550" cy="250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98679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and partnership 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children need lots of repetition and over- learning</a:t>
            </a:r>
          </a:p>
          <a:p>
            <a:r>
              <a:rPr lang="en-US" dirty="0"/>
              <a:t>Homework has to be manageable and fun</a:t>
            </a:r>
          </a:p>
          <a:p>
            <a:r>
              <a:rPr lang="en-US" dirty="0"/>
              <a:t>Parents need to know the approaches being used and ensure consistency</a:t>
            </a:r>
          </a:p>
          <a:p>
            <a:r>
              <a:rPr lang="en-US" dirty="0"/>
              <a:t>Parental feedback is as important as TA feedback</a:t>
            </a:r>
          </a:p>
          <a:p>
            <a:r>
              <a:rPr lang="en-US" dirty="0"/>
              <a:t>Parents need more regular contact to keep up with progress and challenges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964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has the time gone??</a:t>
            </a:r>
            <a:endParaRPr lang="en-US" dirty="0">
              <a:latin typeface="News Gothic MT" charset="0"/>
            </a:endParaRPr>
          </a:p>
        </p:txBody>
      </p:sp>
      <p:pic>
        <p:nvPicPr>
          <p:cNvPr id="43010" name="Content Placeholder 3" descr="questio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112" r="-81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1383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hope to get from today?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afternoon </a:t>
            </a:r>
            <a:r>
              <a:rPr lang="mr-IN" dirty="0"/>
              <a:t>–</a:t>
            </a:r>
            <a:r>
              <a:rPr lang="en-US" dirty="0"/>
              <a:t> what would you like to leave with?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start???</a:t>
            </a:r>
            <a:br>
              <a:rPr lang="en-US" dirty="0"/>
            </a:br>
            <a:r>
              <a:rPr lang="en-US" sz="2400" dirty="0"/>
              <a:t>(Comments I have heard recently</a:t>
            </a:r>
            <a:r>
              <a:rPr lang="mr-IN" sz="2400" dirty="0"/>
              <a:t>…</a:t>
            </a:r>
            <a:r>
              <a:rPr lang="en-US" sz="24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She’s so cute / he’s so stubborn </a:t>
            </a:r>
          </a:p>
          <a:p>
            <a:r>
              <a:rPr lang="en-US" dirty="0"/>
              <a:t>The mother is the biggest problem, she is so unrealistic</a:t>
            </a:r>
            <a:r>
              <a:rPr lang="mr-IN" dirty="0"/>
              <a:t>…</a:t>
            </a:r>
            <a:endParaRPr lang="en-GB" dirty="0"/>
          </a:p>
          <a:p>
            <a:r>
              <a:rPr lang="en-GB" dirty="0"/>
              <a:t>I just don’t have the time to plan separately for him</a:t>
            </a:r>
          </a:p>
          <a:p>
            <a:r>
              <a:rPr lang="en-GB" dirty="0"/>
              <a:t>My TA knows her best but she goes home at 3pm, when am I supposed to get feedback?</a:t>
            </a:r>
          </a:p>
          <a:p>
            <a:r>
              <a:rPr lang="en-GB" dirty="0"/>
              <a:t>There are loads of others kids with different SEND in my class </a:t>
            </a:r>
            <a:r>
              <a:rPr lang="mr-IN" dirty="0"/>
              <a:t>–</a:t>
            </a:r>
            <a:r>
              <a:rPr lang="en-GB" dirty="0"/>
              <a:t> how do I address them all?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4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want to add to that list?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find challenging?</a:t>
            </a:r>
          </a:p>
          <a:p>
            <a:r>
              <a:rPr lang="en-US" dirty="0"/>
              <a:t>Let’s make a list and see if we can find some solutions today </a:t>
            </a:r>
          </a:p>
        </p:txBody>
      </p:sp>
    </p:spTree>
    <p:extLst>
      <p:ext uri="{BB962C8B-B14F-4D97-AF65-F5344CB8AC3E}">
        <p14:creationId xmlns:p14="http://schemas.microsoft.com/office/powerpoint/2010/main" val="137702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I promised to address: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 much should we withdraw the child? What about including them? Isn’t that the point of mainstream?</a:t>
            </a:r>
          </a:p>
          <a:p>
            <a:r>
              <a:rPr lang="en-US" dirty="0"/>
              <a:t>Assessment  - how can we get that right when the child has so much one to one? How to use annotation. Considering schemes you might use.</a:t>
            </a:r>
          </a:p>
          <a:p>
            <a:r>
              <a:rPr lang="en-US" dirty="0"/>
              <a:t>ICT </a:t>
            </a:r>
            <a:r>
              <a:rPr lang="mr-IN" dirty="0"/>
              <a:t>–</a:t>
            </a:r>
            <a:r>
              <a:rPr lang="en-US" dirty="0"/>
              <a:t> how can this help?</a:t>
            </a:r>
          </a:p>
          <a:p>
            <a:r>
              <a:rPr lang="en-US" dirty="0"/>
              <a:t>Phonics v sight vocabulary</a:t>
            </a:r>
          </a:p>
          <a:p>
            <a:r>
              <a:rPr lang="en-US" dirty="0"/>
              <a:t>The need for constant revisiting of learning </a:t>
            </a:r>
            <a:r>
              <a:rPr lang="mr-IN" dirty="0"/>
              <a:t>–</a:t>
            </a:r>
            <a:r>
              <a:rPr lang="en-US" dirty="0"/>
              <a:t> intervention planning</a:t>
            </a:r>
          </a:p>
          <a:p>
            <a:r>
              <a:rPr lang="en-US" dirty="0"/>
              <a:t>How to record learning in different ways</a:t>
            </a:r>
          </a:p>
          <a:p>
            <a:r>
              <a:rPr lang="en-US" dirty="0"/>
              <a:t>Promoting independence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73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Other areas we might want to talk about if we have time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r>
              <a:rPr lang="en-US" dirty="0"/>
              <a:t>Relationships with parents?</a:t>
            </a:r>
          </a:p>
          <a:p>
            <a:r>
              <a:rPr lang="en-US" dirty="0"/>
              <a:t>Time management?</a:t>
            </a:r>
          </a:p>
          <a:p>
            <a:r>
              <a:rPr lang="en-US" dirty="0"/>
              <a:t>Resource making?</a:t>
            </a:r>
          </a:p>
          <a:p>
            <a:r>
              <a:rPr lang="en-US" dirty="0"/>
              <a:t>Long term options </a:t>
            </a:r>
            <a:r>
              <a:rPr lang="mr-IN" dirty="0"/>
              <a:t>–</a:t>
            </a:r>
            <a:r>
              <a:rPr lang="en-US" dirty="0"/>
              <a:t> mainstream v special schools?</a:t>
            </a:r>
          </a:p>
          <a:p>
            <a:r>
              <a:rPr lang="en-US" dirty="0"/>
              <a:t>Swapping ideas / contacts / working together</a:t>
            </a:r>
          </a:p>
        </p:txBody>
      </p:sp>
    </p:spTree>
    <p:extLst>
      <p:ext uri="{BB962C8B-B14F-4D97-AF65-F5344CB8AC3E}">
        <p14:creationId xmlns:p14="http://schemas.microsoft.com/office/powerpoint/2010/main" val="315510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v sight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Phonics approaches often do not work as many SEND children have issues with phonological awareness</a:t>
            </a:r>
          </a:p>
          <a:p>
            <a:r>
              <a:rPr lang="en-US" dirty="0"/>
              <a:t>Common feedback for me </a:t>
            </a:r>
            <a:r>
              <a:rPr lang="mr-IN" dirty="0"/>
              <a:t>–</a:t>
            </a:r>
            <a:r>
              <a:rPr lang="en-US" dirty="0"/>
              <a:t> “we’ve been doing this for years but it isn’t going in</a:t>
            </a:r>
            <a:r>
              <a:rPr lang="mr-IN" dirty="0"/>
              <a:t>…</a:t>
            </a:r>
            <a:r>
              <a:rPr lang="en-GB" dirty="0"/>
              <a:t>”</a:t>
            </a:r>
          </a:p>
          <a:p>
            <a:r>
              <a:rPr lang="en-GB" dirty="0"/>
              <a:t>She’s been on the same level reading book for months (or we have to change it because the mother keeps asking us to!)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395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2872</TotalTime>
  <Words>1935</Words>
  <Application>Microsoft Office PowerPoint</Application>
  <PresentationFormat>On-screen Show (4:3)</PresentationFormat>
  <Paragraphs>182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Book Antiqua</vt:lpstr>
      <vt:lpstr>Century Gothic</vt:lpstr>
      <vt:lpstr>News Gothic MT</vt:lpstr>
      <vt:lpstr>Wingdings</vt:lpstr>
      <vt:lpstr>Wingdings 2</vt:lpstr>
      <vt:lpstr>Breeze</vt:lpstr>
      <vt:lpstr>Supporting Children with Down Syndrome</vt:lpstr>
      <vt:lpstr>My background</vt:lpstr>
      <vt:lpstr>A bit of history</vt:lpstr>
      <vt:lpstr>What do you hope to get from today?</vt:lpstr>
      <vt:lpstr>Where do we start??? (Comments I have heard recently…)</vt:lpstr>
      <vt:lpstr>What do you want to add to that list?</vt:lpstr>
      <vt:lpstr>Issues I promised to address:</vt:lpstr>
      <vt:lpstr>Other areas we might want to talk about if we have time…</vt:lpstr>
      <vt:lpstr>Reading v sight vocabulary</vt:lpstr>
      <vt:lpstr>Reading – phonics v sight vocabulary</vt:lpstr>
      <vt:lpstr>PowerPoint Presentation</vt:lpstr>
      <vt:lpstr>Symbols and ICT to support literacy</vt:lpstr>
      <vt:lpstr>PowerPoint Presentation</vt:lpstr>
      <vt:lpstr>For early stages of reading and writing</vt:lpstr>
      <vt:lpstr>PowerPoint Presentation</vt:lpstr>
      <vt:lpstr>PowerPoint Presentation</vt:lpstr>
      <vt:lpstr>PowerPoint Presentation</vt:lpstr>
      <vt:lpstr>PowerPoint Presentation</vt:lpstr>
      <vt:lpstr>Withdrawal v in class support</vt:lpstr>
      <vt:lpstr>Creating your own intervention programme</vt:lpstr>
      <vt:lpstr>Task 1 – numbers to 5.  </vt:lpstr>
      <vt:lpstr>PowerPoint Presentation</vt:lpstr>
      <vt:lpstr>PowerPoint Presentation</vt:lpstr>
      <vt:lpstr>Assessment – are you sure she can really do that?</vt:lpstr>
      <vt:lpstr>Therefore we need to: </vt:lpstr>
      <vt:lpstr>Sample from annotation guide</vt:lpstr>
      <vt:lpstr>Annotation sample cont…</vt:lpstr>
      <vt:lpstr>Maths annotation – examples of comments</vt:lpstr>
      <vt:lpstr>Assessing accurately – think about…</vt:lpstr>
      <vt:lpstr>Assessment tools</vt:lpstr>
      <vt:lpstr>Role of the teaching assistants</vt:lpstr>
      <vt:lpstr>Challenges for TAs and /or teachers </vt:lpstr>
      <vt:lpstr>  Role of The T.A </vt:lpstr>
      <vt:lpstr>Linking up with therapists / specialist teachers</vt:lpstr>
      <vt:lpstr>     The adults supporting should not…</vt:lpstr>
      <vt:lpstr>Times to promote independence</vt:lpstr>
      <vt:lpstr> Independence</vt:lpstr>
      <vt:lpstr>Homework and partnership working</vt:lpstr>
      <vt:lpstr>Where has the time gone??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Children with Down Syndrome</dc:title>
  <dc:creator>Judith James</dc:creator>
  <cp:lastModifiedBy>Chris Murdoch</cp:lastModifiedBy>
  <cp:revision>22</cp:revision>
  <dcterms:created xsi:type="dcterms:W3CDTF">2017-06-25T16:00:13Z</dcterms:created>
  <dcterms:modified xsi:type="dcterms:W3CDTF">2017-07-06T20:12:07Z</dcterms:modified>
</cp:coreProperties>
</file>